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2" r:id="rId7"/>
    <p:sldId id="263" r:id="rId8"/>
    <p:sldId id="264" r:id="rId9"/>
    <p:sldId id="265" r:id="rId10"/>
    <p:sldId id="257"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3" r:id="rId24"/>
    <p:sldId id="284" r:id="rId25"/>
    <p:sldId id="278" r:id="rId26"/>
    <p:sldId id="279" r:id="rId27"/>
    <p:sldId id="280" r:id="rId28"/>
    <p:sldId id="281" r:id="rId29"/>
    <p:sldId id="282" r:id="rId30"/>
    <p:sldId id="258"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9BB0B-DDB4-4F11-998E-AAD7C151D681}"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9BB0B-DDB4-4F11-998E-AAD7C151D681}"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9BB0B-DDB4-4F11-998E-AAD7C151D681}"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093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741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6590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28424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9468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487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61941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15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9BB0B-DDB4-4F11-998E-AAD7C151D681}"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4197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8267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7357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576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55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38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11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878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828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4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9BB0B-DDB4-4F11-998E-AAD7C151D681}"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70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1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174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7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9BB0B-DDB4-4F11-998E-AAD7C151D681}"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9BB0B-DDB4-4F11-998E-AAD7C151D681}"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9BB0B-DDB4-4F11-998E-AAD7C151D681}"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9BB0B-DDB4-4F11-998E-AAD7C151D681}"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9BB0B-DDB4-4F11-998E-AAD7C151D681}"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9BB0B-DDB4-4F11-998E-AAD7C151D681}"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E58D7-D773-4BEB-9A34-75215B3E74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9BB0B-DDB4-4F11-998E-AAD7C151D681}" type="datetimeFigureOut">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E58D7-D773-4BEB-9A34-75215B3E74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31/05/2018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1178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32132-6A21-45C9-9DD6-97C2360DCE43}"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55A7F-E951-4351-A6F0-9B409276B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435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8081" y="21170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noProof="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Rintihan</a:t>
            </a:r>
            <a:r>
              <a:rPr lang="en-US" sz="3000" noProof="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noProof="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noProof="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4648200"/>
            <a:ext cx="8991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tunaikanlah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janjikan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kurniakanlah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janjikan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binasakan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pasukan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nescaya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menyembahMu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bumi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859340"/>
            <a:ext cx="8856984"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أَنْجِزْنِيْ مَا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وَعَدْتَنِيْ.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آتِ مَا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وَعَدْتَنِيْ.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تُهْلِكْ هَذِهِ الْعِصَابَةَ لاَ تُعْبَدْ فِيْ الأَرْضِ</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251520" y="260648"/>
            <a:ext cx="8568952"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Badar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Kubra</a:t>
            </a:r>
          </a:p>
        </p:txBody>
      </p:sp>
      <p:sp>
        <p:nvSpPr>
          <p:cNvPr id="4" name="Rectangle 3"/>
          <p:cNvSpPr/>
          <p:nvPr/>
        </p:nvSpPr>
        <p:spPr>
          <a:xfrm>
            <a:off x="251520" y="1265210"/>
            <a:ext cx="8568952"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Perjalanan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pulang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rombongan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perniagaan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Quraisy</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dipimpin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Abu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Sufian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bin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Harb</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 Dari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Syam</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menuju</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Mekah</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2574878"/>
            <a:ext cx="8568952"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bersama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313 orang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sahabat</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keluar</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Badar</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bagi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barangan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perniagaan</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981200" y="4038600"/>
            <a:ext cx="5410200" cy="115736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Abu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Sufian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menghantar</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utusan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Mekah</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minta</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Down Arrow 6"/>
          <p:cNvSpPr/>
          <p:nvPr/>
        </p:nvSpPr>
        <p:spPr>
          <a:xfrm>
            <a:off x="301081" y="3543978"/>
            <a:ext cx="1577280" cy="37653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
        <p:nvSpPr>
          <p:cNvPr id="8" name="Rectangle 7"/>
          <p:cNvSpPr/>
          <p:nvPr/>
        </p:nvSpPr>
        <p:spPr>
          <a:xfrm>
            <a:off x="1981200" y="5334000"/>
            <a:ext cx="5410200" cy="1200329"/>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hampir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1000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bergerak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Badar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609599" y="2013675"/>
            <a:ext cx="7705001" cy="2308324"/>
          </a:xfrm>
          <a:prstGeom prst="rect">
            <a:avLst/>
          </a:prstGeom>
          <a:solidFill>
            <a:srgbClr val="00B0F0">
              <a:alpha val="63000"/>
            </a:srgbClr>
          </a:solidFill>
          <a:ln w="38100">
            <a:solidFill>
              <a:schemeClr val="tx1"/>
            </a:solidFill>
          </a:ln>
        </p:spPr>
        <p:txBody>
          <a:bodyPr wrap="square">
            <a:spAutoFit/>
          </a:bodyPr>
          <a:lstStyle/>
          <a:p>
            <a:pPr algn="ctr"/>
            <a:r>
              <a:rPr lang="en-MY" sz="2400" b="1" dirty="0"/>
              <a:t>"</a:t>
            </a:r>
            <a:r>
              <a:rPr lang="en-MY" sz="2400" b="1" i="1" dirty="0"/>
              <a:t>Demi Allah! Kita </a:t>
            </a:r>
            <a:r>
              <a:rPr lang="en-MY" sz="2400" b="1" i="1" dirty="0" err="1"/>
              <a:t>tidak</a:t>
            </a:r>
            <a:r>
              <a:rPr lang="en-MY" sz="2400" b="1" i="1" dirty="0"/>
              <a:t> </a:t>
            </a:r>
            <a:r>
              <a:rPr lang="en-MY" sz="2400" b="1" i="1" dirty="0" err="1"/>
              <a:t>mahu</a:t>
            </a:r>
            <a:r>
              <a:rPr lang="en-MY" sz="2400" b="1" i="1" dirty="0"/>
              <a:t> </a:t>
            </a:r>
            <a:r>
              <a:rPr lang="en-MY" sz="2400" b="1" i="1" dirty="0" err="1"/>
              <a:t>pulang</a:t>
            </a:r>
            <a:r>
              <a:rPr lang="en-MY" sz="2400" b="1" i="1" dirty="0"/>
              <a:t> </a:t>
            </a:r>
            <a:r>
              <a:rPr lang="en-MY" sz="2400" b="1" i="1" dirty="0" err="1"/>
              <a:t>sekarang</a:t>
            </a:r>
            <a:r>
              <a:rPr lang="en-MY" sz="2400" b="1" i="1" dirty="0"/>
              <a:t> </a:t>
            </a:r>
            <a:r>
              <a:rPr lang="en-MY" sz="2400" b="1" i="1" dirty="0" err="1"/>
              <a:t>sehingga</a:t>
            </a:r>
            <a:r>
              <a:rPr lang="en-MY" sz="2400" b="1" i="1" dirty="0"/>
              <a:t> </a:t>
            </a:r>
            <a:r>
              <a:rPr lang="en-MY" sz="2400" b="1" i="1" dirty="0" err="1"/>
              <a:t>kita</a:t>
            </a:r>
            <a:r>
              <a:rPr lang="en-MY" sz="2400" b="1" i="1" dirty="0"/>
              <a:t> </a:t>
            </a:r>
            <a:r>
              <a:rPr lang="en-MY" sz="2400" b="1" i="1" dirty="0" err="1"/>
              <a:t>sampai</a:t>
            </a:r>
            <a:r>
              <a:rPr lang="en-MY" sz="2400" b="1" i="1" dirty="0"/>
              <a:t> di </a:t>
            </a:r>
            <a:r>
              <a:rPr lang="en-MY" sz="2400" b="1" i="1" dirty="0" err="1"/>
              <a:t>Badar</a:t>
            </a:r>
            <a:r>
              <a:rPr lang="en-MY" sz="2400" b="1" i="1" dirty="0"/>
              <a:t>. Kita </a:t>
            </a:r>
            <a:r>
              <a:rPr lang="en-MY" sz="2400" b="1" i="1" dirty="0" err="1"/>
              <a:t>berpesta</a:t>
            </a:r>
            <a:r>
              <a:rPr lang="en-MY" sz="2400" b="1" i="1" dirty="0"/>
              <a:t> di </a:t>
            </a:r>
            <a:r>
              <a:rPr lang="en-MY" sz="2400" b="1" i="1" dirty="0" err="1"/>
              <a:t>sana</a:t>
            </a:r>
            <a:r>
              <a:rPr lang="en-MY" sz="2400" b="1" i="1" dirty="0"/>
              <a:t> </a:t>
            </a:r>
            <a:r>
              <a:rPr lang="en-MY" sz="2400" b="1" i="1" dirty="0" err="1"/>
              <a:t>selama</a:t>
            </a:r>
            <a:r>
              <a:rPr lang="en-MY" sz="2400" b="1" i="1" dirty="0"/>
              <a:t> 3 </a:t>
            </a:r>
            <a:r>
              <a:rPr lang="en-MY" sz="2400" b="1" i="1" dirty="0" err="1"/>
              <a:t>hari</a:t>
            </a:r>
            <a:r>
              <a:rPr lang="en-MY" sz="2400" b="1" i="1" dirty="0"/>
              <a:t>, </a:t>
            </a:r>
            <a:r>
              <a:rPr lang="en-MY" sz="2400" b="1" i="1" dirty="0" err="1"/>
              <a:t>kita</a:t>
            </a:r>
            <a:r>
              <a:rPr lang="en-MY" sz="2400" b="1" i="1" dirty="0"/>
              <a:t> </a:t>
            </a:r>
            <a:r>
              <a:rPr lang="en-MY" sz="2400" b="1" i="1" dirty="0" err="1"/>
              <a:t>sembelih</a:t>
            </a:r>
            <a:r>
              <a:rPr lang="en-MY" sz="2400" b="1" i="1" dirty="0"/>
              <a:t> </a:t>
            </a:r>
            <a:r>
              <a:rPr lang="en-MY" sz="2400" b="1" i="1" dirty="0" err="1"/>
              <a:t>unta</a:t>
            </a:r>
            <a:r>
              <a:rPr lang="en-MY" sz="2400" b="1" i="1" dirty="0"/>
              <a:t>, </a:t>
            </a:r>
            <a:r>
              <a:rPr lang="en-MY" sz="2400" b="1" i="1" dirty="0" err="1"/>
              <a:t>minum</a:t>
            </a:r>
            <a:r>
              <a:rPr lang="en-MY" sz="2400" b="1" i="1" dirty="0"/>
              <a:t> arak </a:t>
            </a:r>
            <a:r>
              <a:rPr lang="en-MY" sz="2400" b="1" i="1" dirty="0" err="1"/>
              <a:t>dan</a:t>
            </a:r>
            <a:r>
              <a:rPr lang="en-MY" sz="2400" b="1" i="1" dirty="0"/>
              <a:t> </a:t>
            </a:r>
            <a:r>
              <a:rPr lang="en-MY" sz="2400" b="1" i="1" dirty="0" err="1"/>
              <a:t>menyanyi</a:t>
            </a:r>
            <a:r>
              <a:rPr lang="en-MY" sz="2400" b="1" i="1" dirty="0"/>
              <a:t> </a:t>
            </a:r>
            <a:r>
              <a:rPr lang="en-MY" sz="2400" b="1" i="1" dirty="0" err="1"/>
              <a:t>sehingga</a:t>
            </a:r>
            <a:r>
              <a:rPr lang="en-MY" sz="2400" b="1" i="1" dirty="0"/>
              <a:t> </a:t>
            </a:r>
            <a:r>
              <a:rPr lang="en-MY" sz="2400" b="1" i="1" dirty="0" err="1"/>
              <a:t>seluruh</a:t>
            </a:r>
            <a:r>
              <a:rPr lang="en-MY" sz="2400" b="1" i="1" dirty="0"/>
              <a:t> </a:t>
            </a:r>
            <a:r>
              <a:rPr lang="en-MY" sz="2400" b="1" i="1" dirty="0" err="1"/>
              <a:t>bangsa</a:t>
            </a:r>
            <a:r>
              <a:rPr lang="en-MY" sz="2400" b="1" i="1" dirty="0"/>
              <a:t> Arab </a:t>
            </a:r>
            <a:r>
              <a:rPr lang="en-MY" sz="2400" b="1" i="1" dirty="0" err="1"/>
              <a:t>mengetahui</a:t>
            </a:r>
            <a:r>
              <a:rPr lang="en-MY" sz="2400" b="1" i="1" dirty="0"/>
              <a:t> </a:t>
            </a:r>
            <a:r>
              <a:rPr lang="en-MY" sz="2400" b="1" i="1" dirty="0" err="1"/>
              <a:t>perhimpunan</a:t>
            </a:r>
            <a:r>
              <a:rPr lang="en-MY" sz="2400" b="1" i="1" dirty="0"/>
              <a:t> </a:t>
            </a:r>
            <a:r>
              <a:rPr lang="en-MY" sz="2400" b="1" i="1" dirty="0" err="1"/>
              <a:t>dan</a:t>
            </a:r>
            <a:r>
              <a:rPr lang="en-MY" sz="2400" b="1" i="1" dirty="0"/>
              <a:t> </a:t>
            </a:r>
            <a:r>
              <a:rPr lang="en-MY" sz="2400" b="1" i="1" dirty="0" err="1"/>
              <a:t>kedatangan</a:t>
            </a:r>
            <a:r>
              <a:rPr lang="en-MY" sz="2400" b="1" i="1" dirty="0"/>
              <a:t> </a:t>
            </a:r>
            <a:r>
              <a:rPr lang="en-MY" sz="2400" b="1" i="1" dirty="0" err="1"/>
              <a:t>kita</a:t>
            </a:r>
            <a:r>
              <a:rPr lang="en-MY" sz="2400" b="1" i="1" dirty="0"/>
              <a:t>. </a:t>
            </a:r>
            <a:r>
              <a:rPr lang="en-MY" sz="2400" b="1" i="1" dirty="0" err="1"/>
              <a:t>Maka</a:t>
            </a:r>
            <a:r>
              <a:rPr lang="en-MY" sz="2400" b="1" i="1" dirty="0"/>
              <a:t> </a:t>
            </a:r>
            <a:r>
              <a:rPr lang="en-MY" sz="2400" b="1" i="1" dirty="0" err="1"/>
              <a:t>kehebatan</a:t>
            </a:r>
            <a:r>
              <a:rPr lang="en-MY" sz="2400" b="1" i="1" dirty="0"/>
              <a:t> </a:t>
            </a:r>
            <a:r>
              <a:rPr lang="en-MY" sz="2400" b="1" i="1" dirty="0" err="1"/>
              <a:t>kita</a:t>
            </a:r>
            <a:r>
              <a:rPr lang="en-MY" sz="2400" b="1" i="1" dirty="0"/>
              <a:t> </a:t>
            </a:r>
            <a:r>
              <a:rPr lang="en-MY" sz="2400" b="1" i="1" dirty="0" err="1"/>
              <a:t>terus</a:t>
            </a:r>
            <a:r>
              <a:rPr lang="en-MY" sz="2400" b="1" i="1" dirty="0"/>
              <a:t> </a:t>
            </a:r>
            <a:r>
              <a:rPr lang="en-MY" sz="2400" b="1" i="1" dirty="0" err="1"/>
              <a:t>menerus</a:t>
            </a:r>
            <a:r>
              <a:rPr lang="en-MY" sz="2400" b="1" i="1" dirty="0"/>
              <a:t> </a:t>
            </a:r>
            <a:r>
              <a:rPr lang="en-MY" sz="2400" b="1" i="1" dirty="0" err="1"/>
              <a:t>dapat</a:t>
            </a:r>
            <a:r>
              <a:rPr lang="en-MY" sz="2400" b="1" i="1" dirty="0"/>
              <a:t> </a:t>
            </a:r>
            <a:r>
              <a:rPr lang="en-MY" sz="2400" b="1" i="1" dirty="0" err="1"/>
              <a:t>dilihat</a:t>
            </a:r>
            <a:r>
              <a:rPr lang="en-MY" sz="2400" b="1" i="1" dirty="0"/>
              <a:t> </a:t>
            </a:r>
            <a:r>
              <a:rPr lang="en-MY" sz="2400" b="1" i="1" dirty="0" err="1"/>
              <a:t>oleh</a:t>
            </a:r>
            <a:r>
              <a:rPr lang="en-MY" sz="2400" b="1" i="1" dirty="0"/>
              <a:t> </a:t>
            </a:r>
            <a:r>
              <a:rPr lang="en-MY" sz="2400" b="1" i="1" dirty="0" err="1"/>
              <a:t>mereka</a:t>
            </a:r>
            <a:r>
              <a:rPr lang="en-MY" sz="2400" b="1" dirty="0"/>
              <a:t>". </a:t>
            </a:r>
          </a:p>
        </p:txBody>
      </p:sp>
      <p:sp>
        <p:nvSpPr>
          <p:cNvPr id="4" name="Rectangle 3"/>
          <p:cNvSpPr/>
          <p:nvPr/>
        </p:nvSpPr>
        <p:spPr>
          <a:xfrm>
            <a:off x="0" y="282714"/>
            <a:ext cx="91440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Kata-kata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angkuh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sombong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Abu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Striped Right Arrow 4"/>
          <p:cNvSpPr/>
          <p:nvPr/>
        </p:nvSpPr>
        <p:spPr>
          <a:xfrm rot="5400000">
            <a:off x="7213127" y="3851526"/>
            <a:ext cx="746348" cy="1456600"/>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47: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3810000"/>
            <a:ext cx="89916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janganlah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keluar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negerinya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berlagak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sombong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menunjuk-nunjuk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kekuatan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meminta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dipuji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menghalang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ingatlah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meliputi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pengetahuannya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kerjakan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706940"/>
            <a:ext cx="8856984"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تَكُونُوا كَالَّذِينَ خَرَجُوا مِن دِيَارِهِم بَطَرًا وَرِئَاءَ النَّاسِ وَيَصُدُّونَ عَن سَبِيلِ اللَّهِ ۚ وَاللَّهُ بِمَا يَعْمَلُونَ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مُحِيطٌ.</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228600" y="76200"/>
            <a:ext cx="9067800" cy="954107"/>
          </a:xfrm>
          <a:prstGeom prst="rect">
            <a:avLst/>
          </a:prstGeom>
        </p:spPr>
        <p:txBody>
          <a:bodyPr wrap="square">
            <a:spAutoFit/>
          </a:bodyPr>
          <a:lstStyle/>
          <a:p>
            <a:pPr algn="ctr" fontAlgn="auto">
              <a:spcBef>
                <a:spcPts val="0"/>
              </a:spcBef>
              <a:spcAft>
                <a:spcPts val="0"/>
              </a:spcAft>
              <a:defRPr/>
            </a:pPr>
            <a:r>
              <a:rPr lang="it-IT"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dan Para Sahabat Bermesyuarat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524000" y="1154410"/>
            <a:ext cx="6852187" cy="59819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Saling memberi cadangan dan pandangan</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1041956" y="5486400"/>
            <a:ext cx="7721044" cy="10668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Para sahabat memberi ikrar taat setia dalam menghadapi tentera pimpinan Abu </a:t>
            </a:r>
            <a:r>
              <a:rPr lang="ms-MY" sz="2400" b="1" dirty="0" err="1" smtClean="0">
                <a:effectLst>
                  <a:glow rad="101600">
                    <a:schemeClr val="tx1">
                      <a:alpha val="60000"/>
                    </a:schemeClr>
                  </a:glow>
                  <a:outerShdw blurRad="38100" dist="38100" dir="2700000" algn="tl">
                    <a:srgbClr val="000000">
                      <a:alpha val="43137"/>
                    </a:srgbClr>
                  </a:outerShdw>
                </a:effectLst>
              </a:rPr>
              <a:t>Jahal</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256765" y="3200400"/>
            <a:ext cx="8506235" cy="20574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000" b="1" dirty="0" smtClean="0">
                <a:effectLst>
                  <a:glow rad="101600">
                    <a:schemeClr val="tx1">
                      <a:alpha val="60000"/>
                    </a:schemeClr>
                  </a:glow>
                  <a:outerShdw blurRad="38100" dist="38100" dir="2700000" algn="tl">
                    <a:srgbClr val="000000">
                      <a:alpha val="43137"/>
                    </a:srgbClr>
                  </a:outerShdw>
                </a:effectLst>
              </a:rPr>
              <a:t>“Wahai </a:t>
            </a:r>
            <a:r>
              <a:rPr lang="ms-MY" sz="2000" b="1" dirty="0">
                <a:effectLst>
                  <a:glow rad="101600">
                    <a:schemeClr val="tx1">
                      <a:alpha val="60000"/>
                    </a:schemeClr>
                  </a:glow>
                  <a:outerShdw blurRad="38100" dist="38100" dir="2700000" algn="tl">
                    <a:srgbClr val="000000">
                      <a:alpha val="43137"/>
                    </a:srgbClr>
                  </a:outerShdw>
                </a:effectLst>
              </a:rPr>
              <a:t>Rasulullah, ini bukanlah tempat yang sesuai ,  </a:t>
            </a:r>
            <a:r>
              <a:rPr lang="ms-MY" sz="2000" b="1" dirty="0" err="1">
                <a:effectLst>
                  <a:glow rad="101600">
                    <a:schemeClr val="tx1">
                      <a:alpha val="60000"/>
                    </a:schemeClr>
                  </a:glow>
                  <a:outerShdw blurRad="38100" dist="38100" dir="2700000" algn="tl">
                    <a:srgbClr val="000000">
                      <a:alpha val="43137"/>
                    </a:srgbClr>
                  </a:outerShdw>
                </a:effectLst>
              </a:rPr>
              <a:t>bawalah</a:t>
            </a:r>
            <a:r>
              <a:rPr lang="ms-MY" sz="2000" b="1" dirty="0">
                <a:effectLst>
                  <a:glow rad="101600">
                    <a:schemeClr val="tx1">
                      <a:alpha val="60000"/>
                    </a:schemeClr>
                  </a:glow>
                  <a:outerShdw blurRad="38100" dist="38100" dir="2700000" algn="tl">
                    <a:srgbClr val="000000">
                      <a:alpha val="43137"/>
                    </a:srgbClr>
                  </a:outerShdw>
                </a:effectLst>
              </a:rPr>
              <a:t> tentera-tentera Islam beredar hingga sampai ke kawasan mata air yang paling hampir dengan kaum Quraisy lalu kita singgah di situ dan kita musnahkan telaga-telaga yang ada di belakangnya. Kemudian kita bina satu kolam yang kita penuhkan dengan air. Nanti kita akan memerangi mereka dalam keadaan kita dapat minum dan mereka tidak dapat minum”. </a:t>
            </a:r>
            <a:endParaRPr lang="en-US" sz="20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a:off x="381000" y="1931553"/>
            <a:ext cx="4128882" cy="1116447"/>
          </a:xfrm>
          <a:prstGeom prst="rightArrow">
            <a:avLst/>
          </a:prstGeom>
          <a:solidFill>
            <a:schemeClr val="accent4">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err="1" smtClean="0">
                <a:effectLst>
                  <a:glow rad="101600">
                    <a:schemeClr val="tx1">
                      <a:alpha val="60000"/>
                    </a:schemeClr>
                  </a:glow>
                  <a:outerShdw blurRad="38100" dist="38100" dir="2700000" algn="tl">
                    <a:srgbClr val="000000">
                      <a:alpha val="43137"/>
                    </a:srgbClr>
                  </a:outerShdw>
                </a:effectLst>
              </a:rPr>
              <a:t>Al</a:t>
            </a:r>
            <a:r>
              <a:rPr lang="ms-MY" sz="2400" b="1" dirty="0" smtClean="0">
                <a:effectLst>
                  <a:glow rad="101600">
                    <a:schemeClr val="tx1">
                      <a:alpha val="60000"/>
                    </a:schemeClr>
                  </a:glow>
                  <a:outerShdw blurRad="38100" dist="38100" dir="2700000" algn="tl">
                    <a:srgbClr val="000000">
                      <a:alpha val="43137"/>
                    </a:srgbClr>
                  </a:outerShdw>
                </a:effectLst>
              </a:rPr>
              <a:t> </a:t>
            </a:r>
            <a:r>
              <a:rPr lang="ms-MY" sz="2400" b="1" dirty="0" err="1" smtClean="0">
                <a:effectLst>
                  <a:glow rad="101600">
                    <a:schemeClr val="tx1">
                      <a:alpha val="60000"/>
                    </a:schemeClr>
                  </a:glow>
                  <a:outerShdw blurRad="38100" dist="38100" dir="2700000" algn="tl">
                    <a:srgbClr val="000000">
                      <a:alpha val="43137"/>
                    </a:srgbClr>
                  </a:outerShdw>
                </a:effectLst>
              </a:rPr>
              <a:t>Hubbab</a:t>
            </a:r>
            <a:r>
              <a:rPr lang="ms-MY" sz="2400" b="1" dirty="0" smtClean="0">
                <a:effectLst>
                  <a:glow rad="101600">
                    <a:schemeClr val="tx1">
                      <a:alpha val="60000"/>
                    </a:schemeClr>
                  </a:glow>
                  <a:outerShdw blurRad="38100" dist="38100" dir="2700000" algn="tl">
                    <a:srgbClr val="000000">
                      <a:alpha val="43137"/>
                    </a:srgbClr>
                  </a:outerShdw>
                </a:effectLst>
              </a:rPr>
              <a:t> bin </a:t>
            </a:r>
            <a:r>
              <a:rPr lang="ms-MY" sz="2400" b="1" dirty="0" err="1" smtClean="0">
                <a:effectLst>
                  <a:glow rad="101600">
                    <a:schemeClr val="tx1">
                      <a:alpha val="60000"/>
                    </a:schemeClr>
                  </a:glow>
                  <a:outerShdw blurRad="38100" dist="38100" dir="2700000" algn="tl">
                    <a:srgbClr val="000000">
                      <a:alpha val="43137"/>
                    </a:srgbClr>
                  </a:outerShdw>
                </a:effectLst>
              </a:rPr>
              <a:t>al</a:t>
            </a:r>
            <a:r>
              <a:rPr lang="ms-MY" sz="2400" b="1" dirty="0" smtClean="0">
                <a:effectLst>
                  <a:glow rad="101600">
                    <a:schemeClr val="tx1">
                      <a:alpha val="60000"/>
                    </a:schemeClr>
                  </a:glow>
                  <a:outerShdw blurRad="38100" dist="38100" dir="2700000" algn="tl">
                    <a:srgbClr val="000000">
                      <a:alpha val="43137"/>
                    </a:srgbClr>
                  </a:outerShdw>
                </a:effectLst>
              </a:rPr>
              <a:t> </a:t>
            </a:r>
            <a:r>
              <a:rPr lang="ms-MY" sz="2400" b="1" dirty="0" err="1" smtClean="0">
                <a:effectLst>
                  <a:glow rad="101600">
                    <a:schemeClr val="tx1">
                      <a:alpha val="60000"/>
                    </a:schemeClr>
                  </a:glow>
                  <a:outerShdw blurRad="38100" dist="38100" dir="2700000" algn="tl">
                    <a:srgbClr val="000000">
                      <a:alpha val="43137"/>
                    </a:srgbClr>
                  </a:outerShdw>
                </a:effectLst>
              </a:rPr>
              <a:t>Munzir</a:t>
            </a:r>
            <a:r>
              <a:rPr lang="ms-MY" sz="2400" b="1" dirty="0" smtClean="0">
                <a:effectLst>
                  <a:glow rad="101600">
                    <a:schemeClr val="tx1">
                      <a:alpha val="60000"/>
                    </a:schemeClr>
                  </a:glow>
                  <a:outerShdw blurRad="38100" dist="38100" dir="2700000" algn="tl">
                    <a:srgbClr val="000000">
                      <a:alpha val="43137"/>
                    </a:srgbClr>
                  </a:outerShdw>
                </a:effectLst>
              </a:rPr>
              <a:t> </a:t>
            </a:r>
            <a:r>
              <a:rPr lang="ms-MY" sz="2400" b="1" dirty="0" err="1" smtClean="0">
                <a:effectLst>
                  <a:glow rad="101600">
                    <a:schemeClr val="tx1">
                      <a:alpha val="60000"/>
                    </a:schemeClr>
                  </a:glow>
                  <a:outerShdw blurRad="38100" dist="38100" dir="2700000" algn="tl">
                    <a:srgbClr val="000000">
                      <a:alpha val="43137"/>
                    </a:srgbClr>
                  </a:outerShdw>
                </a:effectLst>
              </a:rPr>
              <a:t>r.a</a:t>
            </a:r>
            <a:endParaRPr lang="en-MY" sz="2400" dirty="0"/>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251520" y="260648"/>
            <a:ext cx="856895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17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1520" y="1265210"/>
            <a:ext cx="8568952"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mengatur</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barisan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tentera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2574878"/>
            <a:ext cx="8568952"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pertempuran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sengit</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981200" y="4038600"/>
            <a:ext cx="5410200" cy="115736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Bermunajat</a:t>
            </a:r>
            <a:r>
              <a:rPr lang="en-US"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Down Arrow 6"/>
          <p:cNvSpPr/>
          <p:nvPr/>
        </p:nvSpPr>
        <p:spPr>
          <a:xfrm>
            <a:off x="1014351" y="3594873"/>
            <a:ext cx="1577280" cy="37653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
        <p:nvSpPr>
          <p:cNvPr id="8" name="Rectangle 7"/>
          <p:cNvSpPr/>
          <p:nvPr/>
        </p:nvSpPr>
        <p:spPr>
          <a:xfrm>
            <a:off x="1981200" y="5334000"/>
            <a:ext cx="5410200" cy="1200329"/>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Menghantar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Right Arrow 8"/>
          <p:cNvSpPr/>
          <p:nvPr/>
        </p:nvSpPr>
        <p:spPr>
          <a:xfrm>
            <a:off x="609600" y="2209800"/>
            <a:ext cx="685800" cy="838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 name="Curved Right Arrow 9"/>
          <p:cNvSpPr/>
          <p:nvPr/>
        </p:nvSpPr>
        <p:spPr>
          <a:xfrm>
            <a:off x="1459261" y="4639055"/>
            <a:ext cx="8382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9:</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4114800"/>
            <a:ext cx="8991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ingatlah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ketika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memohon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pertolongan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perkenankan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permohonan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firmanNya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membantu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seribu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tentera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malaikat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datang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berturut-turut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706940"/>
            <a:ext cx="8856984"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 تَسْتَغِيثُونَ رَبَّكُمْ فَاسْتَجَابَ لَكُمْ أَنِّي مُمِدُّكُم بِأَلْفٍ مِّنَ الْمَلَائِكَةِ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مُرْدِفِينَ.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80114" y="2362200"/>
            <a:ext cx="6254825"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Musyrikin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mengalami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kekalahan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048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Kemenangan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946385" y="3200400"/>
            <a:ext cx="6816615" cy="1200329"/>
          </a:xfrm>
          <a:prstGeom prst="rect">
            <a:avLst/>
          </a:prstGeom>
          <a:solidFill>
            <a:schemeClr val="accent6">
              <a:lumMod val="75000"/>
              <a:alpha val="64000"/>
            </a:schemeClr>
          </a:solidFill>
          <a:ln w="38100">
            <a:solidFill>
              <a:schemeClr val="tx1"/>
            </a:solidFill>
          </a:ln>
        </p:spPr>
        <p:txBody>
          <a:bodyPr wrap="square">
            <a:spAutoFit/>
          </a:bodyPr>
          <a:lstStyle/>
          <a:p>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- 70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pembesar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musyrikin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terbunuh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- 70 orang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ditawan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- 14 orang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gugur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syahid</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81000" y="1143000"/>
            <a:ext cx="4114800" cy="1198602"/>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Terbunuhnya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Abu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Jahal</a:t>
            </a:r>
            <a:endParaRPr kumimoji="0" lang="en-MY" sz="2200" b="0" i="0" u="none" strike="noStrike" kern="0" cap="none" spc="0" normalizeH="0" baseline="0" noProof="0" dirty="0">
              <a:ln>
                <a:noFill/>
              </a:ln>
              <a:solidFill>
                <a:sysClr val="window" lastClr="FFFFFF"/>
              </a:solidFill>
              <a:effectLst/>
              <a:uLnTx/>
              <a:uFillTx/>
              <a:latin typeface="Arial"/>
            </a:endParaRPr>
          </a:p>
        </p:txBody>
      </p:sp>
      <p:cxnSp>
        <p:nvCxnSpPr>
          <p:cNvPr id="7" name="Straight Arrow Connector 6"/>
          <p:cNvCxnSpPr/>
          <p:nvPr/>
        </p:nvCxnSpPr>
        <p:spPr>
          <a:xfrm>
            <a:off x="1447800" y="3200400"/>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8" name="Cloud 7"/>
          <p:cNvSpPr/>
          <p:nvPr/>
        </p:nvSpPr>
        <p:spPr>
          <a:xfrm>
            <a:off x="990600" y="5029200"/>
            <a:ext cx="7467600" cy="122599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Beri</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semangat</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menghayati</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mendokong</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syariat</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endPar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9" name="Down Arrow 8"/>
          <p:cNvSpPr/>
          <p:nvPr/>
        </p:nvSpPr>
        <p:spPr>
          <a:xfrm>
            <a:off x="1394520" y="5029200"/>
            <a:ext cx="690400" cy="717204"/>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652790" y="284202"/>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64216" y="1607403"/>
            <a:ext cx="7028400"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bersikap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terbuka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pandangan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lain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Oval 4"/>
          <p:cNvSpPr/>
          <p:nvPr/>
        </p:nvSpPr>
        <p:spPr>
          <a:xfrm>
            <a:off x="609600" y="1683603"/>
            <a:ext cx="639301" cy="74968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dirty="0">
              <a:solidFill>
                <a:schemeClr val="accent4">
                  <a:lumMod val="20000"/>
                  <a:lumOff val="80000"/>
                </a:schemeClr>
              </a:solidFill>
            </a:endParaRPr>
          </a:p>
        </p:txBody>
      </p:sp>
      <p:sp>
        <p:nvSpPr>
          <p:cNvPr id="6" name="Rectangle 5"/>
          <p:cNvSpPr/>
          <p:nvPr/>
        </p:nvSpPr>
        <p:spPr>
          <a:xfrm>
            <a:off x="1364216" y="2816120"/>
            <a:ext cx="7028400" cy="446276"/>
          </a:xfrm>
          <a:prstGeom prst="rect">
            <a:avLst/>
          </a:prstGeom>
          <a:solidFill>
            <a:srgbClr val="00B050">
              <a:alpha val="64000"/>
            </a:srgbClr>
          </a:solidFill>
          <a:ln w="38100">
            <a:solidFill>
              <a:schemeClr val="tx1"/>
            </a:solidFill>
          </a:ln>
        </p:spPr>
        <p:txBody>
          <a:bodyPr wrap="square">
            <a:spAutoFit/>
          </a:bodyPr>
          <a:lstStyle/>
          <a:p>
            <a:pPr algn="ct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bertawakkal</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3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399084" y="3664803"/>
            <a:ext cx="7028400" cy="830997"/>
          </a:xfrm>
          <a:prstGeom prst="rect">
            <a:avLst/>
          </a:prstGeom>
          <a:solidFill>
            <a:schemeClr val="accent6">
              <a:lumMod val="50000"/>
              <a:alpha val="63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tindakan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mestilah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perancangan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strategi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tersusun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404032" y="4960203"/>
            <a:ext cx="6988584" cy="830997"/>
          </a:xfrm>
          <a:prstGeom prst="rect">
            <a:avLst/>
          </a:prstGeom>
          <a:solidFill>
            <a:srgbClr val="7030A0">
              <a:alpha val="64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Yakin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pertolongan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kemenangan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Oval 8"/>
          <p:cNvSpPr/>
          <p:nvPr/>
        </p:nvSpPr>
        <p:spPr>
          <a:xfrm>
            <a:off x="594749" y="2655345"/>
            <a:ext cx="639302" cy="76782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dirty="0">
              <a:solidFill>
                <a:schemeClr val="accent4">
                  <a:lumMod val="20000"/>
                  <a:lumOff val="80000"/>
                </a:schemeClr>
              </a:solidFill>
            </a:endParaRPr>
          </a:p>
        </p:txBody>
      </p:sp>
      <p:sp>
        <p:nvSpPr>
          <p:cNvPr id="10" name="Oval 9"/>
          <p:cNvSpPr/>
          <p:nvPr/>
        </p:nvSpPr>
        <p:spPr>
          <a:xfrm>
            <a:off x="609600" y="3687690"/>
            <a:ext cx="639302" cy="8081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dirty="0">
              <a:solidFill>
                <a:schemeClr val="accent4">
                  <a:lumMod val="20000"/>
                  <a:lumOff val="80000"/>
                </a:schemeClr>
              </a:solidFill>
            </a:endParaRPr>
          </a:p>
        </p:txBody>
      </p:sp>
      <p:sp>
        <p:nvSpPr>
          <p:cNvPr id="11" name="Oval 10"/>
          <p:cNvSpPr/>
          <p:nvPr/>
        </p:nvSpPr>
        <p:spPr>
          <a:xfrm>
            <a:off x="609600" y="4914093"/>
            <a:ext cx="639302" cy="80811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dirty="0">
              <a:solidFill>
                <a:schemeClr val="accent4">
                  <a:lumMod val="20000"/>
                  <a:lumOff val="80000"/>
                </a:schemeClr>
              </a:solidFill>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4114800"/>
            <a:ext cx="8991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bantuan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Malaikat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melainkan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gembira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tenteram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kemenangan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pula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sisi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Kuala,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Bijaksana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5" name="Rectangle 4"/>
          <p:cNvSpPr/>
          <p:nvPr/>
        </p:nvSpPr>
        <p:spPr>
          <a:xfrm>
            <a:off x="131254" y="1532216"/>
            <a:ext cx="8856984"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جَعَلَهُ اللَّهُ إِلَّا بُشْرَىٰ وَلِتَطْمَئِنَّ بِهِ قُلُوبُكُمْ ۚ وَمَا النَّصْرُ إِلَّا مِنْ عِندِ اللَّهِ ۚ إِنَّ اللَّهَ عَزِيزٌ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حَكِيمٌ.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6951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3271"/>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549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81000" y="1447800"/>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الْقُرْآنِ الْعَظِيْمِ</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5127921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310780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030406" y="3048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5000"/>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3400"/>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880156" y="228600"/>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8562"/>
            <a:ext cx="9144000" cy="1754326"/>
          </a:xfrm>
          <a:prstGeom prst="rect">
            <a:avLst/>
          </a:prstGeom>
          <a:solidFill>
            <a:schemeClr val="bg1">
              <a:alpha val="33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3207"/>
            <a:ext cx="9144000" cy="16927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99592" y="152400"/>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11402"/>
            <a:ext cx="9144000"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a:t>
            </a:r>
            <a:endParaRPr lang="ms-MY" sz="48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98538"/>
            <a:ext cx="9144000" cy="209288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714480" y="30480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321313"/>
            <a:ext cx="9144000" cy="89255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bersabarlah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2108775"/>
            <a:ext cx="9144000" cy="861774"/>
          </a:xfrm>
          <a:prstGeom prst="rect">
            <a:avLst/>
          </a:prstGeom>
          <a:solidFill>
            <a:schemeClr val="bg1">
              <a:alpha val="50000"/>
            </a:schemeClr>
          </a:solidFill>
        </p:spPr>
        <p:txBody>
          <a:bodyPr wrap="square">
            <a:spAutoFit/>
          </a:bodyPr>
          <a:lstStyle/>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إِتَّقُوْا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 وَكُوْنُوْا مَعَ الصَّادِقِيْنَ. </a:t>
            </a:r>
            <a:endPar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6200" y="76200"/>
            <a:ext cx="9144000"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Ali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Imran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102</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4277142"/>
            <a:ext cx="9144000" cy="144655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Bertaqwalah</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sebenar</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benarnya</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janganlah</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mati</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melainkan</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keadaan</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MY" sz="22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Islam”.</a:t>
            </a:r>
          </a:p>
        </p:txBody>
      </p:sp>
      <p:sp>
        <p:nvSpPr>
          <p:cNvPr id="5" name="Rectangle 4"/>
          <p:cNvSpPr/>
          <p:nvPr/>
        </p:nvSpPr>
        <p:spPr>
          <a:xfrm>
            <a:off x="304800" y="1791832"/>
            <a:ext cx="8610600" cy="1569660"/>
          </a:xfrm>
          <a:prstGeom prst="rect">
            <a:avLst/>
          </a:prstGeom>
          <a:solidFill>
            <a:schemeClr val="bg1">
              <a:alpha val="32000"/>
            </a:schemeClr>
          </a:solidFill>
        </p:spPr>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الَّذِينَ آمَنُواْ اتَّقُواْ اللهَ حَقَّ تُقَاتِهِ وَلاَ تَمُوتُنَّ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إِلاَّ وَأَنتُم مُّسْلِمُونَ</a:t>
            </a: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53344" y="3048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Perbanyakkan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doa</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48000"/>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Doa adalah senjata bagi orang-orang beriman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6737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Allah Taala mengasihi orang yang        sentiasa berdoa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685800" y="1397134"/>
            <a:ext cx="7924800"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 sentiasa berhajat kepada Allah Taala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9" name="Notched Right Arrow 8"/>
          <p:cNvSpPr/>
          <p:nvPr/>
        </p:nvSpPr>
        <p:spPr>
          <a:xfrm>
            <a:off x="457200" y="228600"/>
            <a:ext cx="5105400" cy="2057400"/>
          </a:xfrm>
          <a:prstGeom prst="notchedRightArrow">
            <a:avLst>
              <a:gd name="adj1" fmla="val 41162"/>
              <a:gd name="adj2" fmla="val 50000"/>
            </a:avLst>
          </a:prstGeom>
          <a:solidFill>
            <a:schemeClr val="accent1">
              <a:lumMod val="60000"/>
              <a:lumOff val="4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Perbanyakkan</a:t>
            </a:r>
            <a:r>
              <a:rPr lang="en-US" sz="24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4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4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Salam</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92382812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123:</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3810000"/>
            <a:ext cx="8991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menolong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Badar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lemah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sedikit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bilangannya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kekurangan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bertaqwalah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kemenangan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706940"/>
            <a:ext cx="8856984"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وَلَقَدْ نَصَرَكُمُ اللَّهُ بِبَدْرٍ وَأَنتُمْ أَذِلَّةٌ ۖ فَاتَّقُوا اللَّهَ لَعَلَّكُمْ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تَشْكُرُونَ.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06304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60227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05214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4622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43321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36529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34395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29943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54837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063246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0874"/>
            <a:ext cx="9144000" cy="1754326"/>
          </a:xfrm>
          <a:prstGeom prst="rect">
            <a:avLst/>
          </a:prstGeom>
          <a:solidFill>
            <a:schemeClr val="bg1">
              <a:alpha val="4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67200"/>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866323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531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09600"/>
            <a:ext cx="8856984" cy="6263253"/>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rPr>
              <a:t>01/</a:t>
            </a:r>
            <a:r>
              <a:rPr lang="en-US" sz="1600" b="1" dirty="0" smtClean="0">
                <a:solidFill>
                  <a:prstClr val="black"/>
                </a:solidFill>
                <a:effectLst>
                  <a:outerShdw blurRad="38100" dist="38100" dir="2700000" algn="tl">
                    <a:srgbClr val="000000">
                      <a:alpha val="43137"/>
                    </a:srgbClr>
                  </a:outerShdw>
                </a:effectLst>
                <a:cs typeface="Arial" charset="0"/>
              </a:rPr>
              <a:t>06</a:t>
            </a:r>
            <a:r>
              <a:rPr lang="en-MY" sz="1600" b="1" dirty="0" smtClean="0">
                <a:solidFill>
                  <a:prstClr val="black"/>
                </a:solidFill>
                <a:effectLst>
                  <a:outerShdw blurRad="38100" dist="38100" dir="2700000" algn="tl">
                    <a:srgbClr val="000000">
                      <a:alpha val="43137"/>
                    </a:srgbClr>
                  </a:outerShdw>
                </a:effectLst>
                <a:cs typeface="Arial" charset="0"/>
              </a:rPr>
              <a:t>/2018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3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RAMADHAN MENGINGATI BADAR AL KUBRA</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4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BADAR YG BERLAKU PADA 17 RAMADHAN TAHUN KEDUA HIJRAH ADALAH MERCU TANDA KEMENANGAN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KALIMATUT TAUHID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TITIK PENENTU JIHAD NABI MEGEMBANGKAN DAKWAH. PEPERANGAN INI SANGAT SENGIT HINGGA MENDORONG NABI BERMUNAJAT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ALLAH MEMOHON PERTOLONGAN</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sz="3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KUFFAR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QURAISY  MAHU MENJADIKAN PEPERANGAN BADAR SEBAGAI PUKULAN MAUT KEPADA KEMARAAN ISLAM</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MEREKA 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ANGKUH MENGERAH HAMPIR SERIBU ORANG TENTERA. SEDANGKAN NABI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DALAM KEADAAN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BERPUASA MENGATUR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STARATEGI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BERMUSYAWARAH SERTA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MENGUKUHKAN KEIMANAN 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ROH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JIHAD KIRA-KIRA 300 ORANG PEJUANG</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sz="5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BERKAT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PERPADUAN, KEUTUHAN IMAN DAN SEMANGAT JIHAD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TINGGI SERTA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IZIN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ALLAH,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KAUM KAFIR DAPAT DITEWASKAN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TERUK TERMASUKLAH TERBUNUHNYA ABU JAHAL</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endParaRPr lang="en-MY" sz="5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MENGENANG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PERANG BADAR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MENGAMBIL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PENGAJARAN DAN IKTIBAR  SEPERTI BERIKUT</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   USAHA</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JIHAD DAN TAWAKKAL ADALAH RESEPI PENTING PERJUANGAN</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  MUSYAWARAH</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PERANCANGAN 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STRATEGI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SANGAT PENTING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DALAM 	 	      DALAM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JIHAD</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III. PENTINGNYA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KEYAKINAN DAN MENCARI KEREDHAAN ALLAH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DALAM 	 	      PERJUANGAN</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t>
            </a: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364839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27584" y="12082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754462"/>
            <a:ext cx="8964488" cy="1569660"/>
          </a:xfrm>
          <a:prstGeom prst="rect">
            <a:avLst/>
          </a:prstGeom>
          <a:solidFill>
            <a:schemeClr val="bg1">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14800"/>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219200" y="297358"/>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819632"/>
            <a:ext cx="8424936" cy="1754326"/>
          </a:xfrm>
          <a:prstGeom prst="rect">
            <a:avLst/>
          </a:prstGeom>
          <a:solidFill>
            <a:schemeClr val="bg1">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يـَّايَ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69584"/>
            <a:ext cx="9144000" cy="12464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441375" y="2362200"/>
            <a:ext cx="6254825"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Laksanakan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048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Pergandakan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447800" y="3429000"/>
            <a:ext cx="6255354"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keutamaan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6-Point Star 5"/>
          <p:cNvSpPr/>
          <p:nvPr/>
        </p:nvSpPr>
        <p:spPr>
          <a:xfrm>
            <a:off x="1225625" y="2133600"/>
            <a:ext cx="374575" cy="382116"/>
          </a:xfrm>
          <a:prstGeom prst="star6">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565914" y="2357735"/>
            <a:ext cx="6254825"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bertempur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musyrikin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Mekan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00335"/>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Badar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Kubra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65385" y="3653135"/>
            <a:ext cx="6255354"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Badar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150 km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81000" y="1138535"/>
            <a:ext cx="4114800" cy="1198602"/>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17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Ramadhan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lvl="0"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Kedua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Hijrah</a:t>
            </a:r>
            <a:endParaRPr kumimoji="0" lang="en-MY" sz="2200" b="0" i="0" u="none" strike="noStrike" kern="0" cap="none" spc="0" normalizeH="0" baseline="0" noProof="0" dirty="0">
              <a:ln>
                <a:noFill/>
              </a:ln>
              <a:solidFill>
                <a:sysClr val="window" lastClr="FFFFFF"/>
              </a:solidFill>
              <a:effectLst/>
              <a:uLnTx/>
              <a:uFillTx/>
              <a:latin typeface="Arial"/>
            </a:endParaRPr>
          </a:p>
        </p:txBody>
      </p:sp>
      <p:cxnSp>
        <p:nvCxnSpPr>
          <p:cNvPr id="7" name="Straight Arrow Connector 6"/>
          <p:cNvCxnSpPr/>
          <p:nvPr/>
        </p:nvCxnSpPr>
        <p:spPr>
          <a:xfrm>
            <a:off x="1143000" y="2586335"/>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2743200" y="4643735"/>
            <a:ext cx="5410200" cy="918865"/>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Mercu</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tanda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kehebatan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kalimah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tauhid</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9" name="Rectangle 8"/>
          <p:cNvSpPr/>
          <p:nvPr/>
        </p:nvSpPr>
        <p:spPr>
          <a:xfrm>
            <a:off x="2743200" y="5638800"/>
            <a:ext cx="5410200" cy="1066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Penentu</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perjuangan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menyebarkan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risalah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10" name="Down Arrow 9"/>
          <p:cNvSpPr/>
          <p:nvPr/>
        </p:nvSpPr>
        <p:spPr>
          <a:xfrm>
            <a:off x="1905000" y="4451003"/>
            <a:ext cx="690400" cy="113853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142290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1793</Words>
  <Application>Microsoft Office PowerPoint</Application>
  <PresentationFormat>On-screen Show (4:3)</PresentationFormat>
  <Paragraphs>158</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9</cp:revision>
  <dcterms:created xsi:type="dcterms:W3CDTF">2018-05-23T08:05:22Z</dcterms:created>
  <dcterms:modified xsi:type="dcterms:W3CDTF">2018-05-31T07:53:40Z</dcterms:modified>
</cp:coreProperties>
</file>